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66" r:id="rId2"/>
    <p:sldId id="413" r:id="rId3"/>
    <p:sldId id="257" r:id="rId4"/>
    <p:sldId id="258" r:id="rId5"/>
    <p:sldId id="259" r:id="rId6"/>
    <p:sldId id="260" r:id="rId7"/>
    <p:sldId id="348" r:id="rId8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3765" userDrawn="1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5" roundtripDataSignature="AMtx7mjPUqT9EV179mysqAK9L4RGN+ca1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4638"/>
    <a:srgbClr val="FEC2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81"/>
    <p:restoredTop sz="94678"/>
  </p:normalViewPr>
  <p:slideViewPr>
    <p:cSldViewPr snapToGrid="0" showGuides="1">
      <p:cViewPr varScale="1">
        <p:scale>
          <a:sx n="102" d="100"/>
          <a:sy n="102" d="100"/>
        </p:scale>
        <p:origin x="402" y="102"/>
      </p:cViewPr>
      <p:guideLst>
        <p:guide orient="horz" pos="1800"/>
        <p:guide pos="376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customschemas.google.com/relationships/presentationmetadata" Target="meta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Google Shape;3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</a:t>
            </a:fld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71445-6B81-E8DF-EBF5-5252C629D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640D8B2-7681-7EDC-304F-D590237C14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7613726-BFB4-1D19-7A5F-3B4F75BF67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7B93EAC-5EEE-68E3-16D3-B163FE4E47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s-P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5473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93" name="Google Shape;9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419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419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09" name="Google Shape;10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419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16" name="Google Shape;116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419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2" name="Google Shape;1482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userDrawn="1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36802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userDrawn="1">
  <p:cSld name="1_Título y objeto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3234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49BEC3E-FBAF-C8AB-A75E-636903E2A3CE}"/>
              </a:ext>
            </a:extLst>
          </p:cNvPr>
          <p:cNvSpPr/>
          <p:nvPr userDrawn="1"/>
        </p:nvSpPr>
        <p:spPr>
          <a:xfrm>
            <a:off x="0" y="5418652"/>
            <a:ext cx="9144000" cy="296347"/>
          </a:xfrm>
          <a:prstGeom prst="rect">
            <a:avLst/>
          </a:prstGeom>
          <a:solidFill>
            <a:srgbClr val="0336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b="0" i="0" dirty="0">
              <a:latin typeface="Calibri" panose="020F0502020204030204" pitchFamily="34" charset="0"/>
            </a:endParaRPr>
          </a:p>
        </p:txBody>
      </p:sp>
      <p:sp>
        <p:nvSpPr>
          <p:cNvPr id="3" name="Google Shape;10;p94">
            <a:extLst>
              <a:ext uri="{FF2B5EF4-FFF2-40B4-BE49-F238E27FC236}">
                <a16:creationId xmlns:a16="http://schemas.microsoft.com/office/drawing/2014/main" id="{4C8DF2F0-CA89-5D3A-7893-0C88782E8723}"/>
              </a:ext>
            </a:extLst>
          </p:cNvPr>
          <p:cNvSpPr/>
          <p:nvPr userDrawn="1"/>
        </p:nvSpPr>
        <p:spPr>
          <a:xfrm>
            <a:off x="7306401" y="5494777"/>
            <a:ext cx="136928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© Todos los derechos reservados</a:t>
            </a:r>
            <a:endParaRPr b="0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Google Shape;11;p94">
            <a:extLst>
              <a:ext uri="{FF2B5EF4-FFF2-40B4-BE49-F238E27FC236}">
                <a16:creationId xmlns:a16="http://schemas.microsoft.com/office/drawing/2014/main" id="{156F2AA8-0EF8-E0CD-D663-C5C8EB762318}"/>
              </a:ext>
            </a:extLst>
          </p:cNvPr>
          <p:cNvSpPr txBox="1"/>
          <p:nvPr userDrawn="1"/>
        </p:nvSpPr>
        <p:spPr>
          <a:xfrm>
            <a:off x="411468" y="5463999"/>
            <a:ext cx="3172663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s-PE" sz="800" b="0" i="0" u="none" strike="noStrike" cap="none" dirty="0">
                <a:solidFill>
                  <a:schemeClr val="bg1"/>
                </a:solidFill>
                <a:latin typeface="Calibri"/>
                <a:cs typeface="Calibri"/>
                <a:sym typeface="Arial"/>
              </a:rPr>
              <a:t>English Level B1 - II  </a:t>
            </a:r>
            <a:r>
              <a:rPr lang="es-PE" sz="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-  </a:t>
            </a:r>
            <a:r>
              <a:rPr lang="es-PE" sz="800" b="0" i="0" u="none" strike="noStrike" cap="none" dirty="0">
                <a:solidFill>
                  <a:schemeClr val="bg1"/>
                </a:solidFill>
                <a:latin typeface="Calibri"/>
                <a:cs typeface="Calibri"/>
                <a:sym typeface="Arial"/>
              </a:rPr>
              <a:t>Lesson</a:t>
            </a:r>
            <a:r>
              <a:rPr lang="es-PE" sz="800" b="0" i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05</a:t>
            </a:r>
            <a:endParaRPr lang="es-PE" sz="800" b="0" i="0" u="none" strike="noStrike" cap="none" dirty="0">
              <a:solidFill>
                <a:schemeClr val="bg1"/>
              </a:solidFill>
              <a:latin typeface="Calibri"/>
              <a:cs typeface="Calibri"/>
              <a:sym typeface="Arial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BEE5CC0-F939-F4ED-B3B8-ED1A07975E2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650087" y="5414807"/>
            <a:ext cx="528837" cy="31730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E73B6A5-05FB-AAC3-1D39-63F131ED9C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699808" y="225185"/>
            <a:ext cx="975880" cy="261861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pos="2993" userDrawn="1">
          <p15:clr>
            <a:srgbClr val="F26B43"/>
          </p15:clr>
        </p15:guide>
        <p15:guide id="3" pos="2767" userDrawn="1">
          <p15:clr>
            <a:srgbClr val="F26B43"/>
          </p15:clr>
        </p15:guide>
        <p15:guide id="4" pos="5443" userDrawn="1">
          <p15:clr>
            <a:srgbClr val="F26B43"/>
          </p15:clr>
        </p15:guide>
        <p15:guide id="5" pos="317" userDrawn="1">
          <p15:clr>
            <a:srgbClr val="F26B43"/>
          </p15:clr>
        </p15:guide>
        <p15:guide id="6" orient="horz" pos="303" userDrawn="1">
          <p15:clr>
            <a:srgbClr val="F26B43"/>
          </p15:clr>
        </p15:guide>
        <p15:guide id="7" orient="horz" pos="530" userDrawn="1">
          <p15:clr>
            <a:srgbClr val="F26B43"/>
          </p15:clr>
        </p15:guide>
        <p15:guide id="8" orient="horz" pos="32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C569A68-ECF2-82B2-E610-A947184AB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07" y="1"/>
            <a:ext cx="9167814" cy="5714999"/>
          </a:xfrm>
          <a:prstGeom prst="rect">
            <a:avLst/>
          </a:prstGeom>
        </p:spPr>
      </p:pic>
      <p:sp>
        <p:nvSpPr>
          <p:cNvPr id="36" name="Google Shape;36;p1"/>
          <p:cNvSpPr txBox="1"/>
          <p:nvPr/>
        </p:nvSpPr>
        <p:spPr>
          <a:xfrm>
            <a:off x="4949021" y="1076234"/>
            <a:ext cx="372666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ENGLISH LEVEL B1 - II</a:t>
            </a:r>
            <a:endParaRPr lang="en-US" sz="180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Google Shape;48;p1"/>
          <p:cNvSpPr/>
          <p:nvPr/>
        </p:nvSpPr>
        <p:spPr>
          <a:xfrm>
            <a:off x="4938719" y="2492189"/>
            <a:ext cx="3736968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0000"/>
              </a:lnSpc>
              <a:buSzPts val="4500"/>
            </a:pPr>
            <a:r>
              <a:rPr lang="es-419" sz="3200" dirty="0">
                <a:solidFill>
                  <a:schemeClr val="bg1"/>
                </a:solidFill>
                <a:latin typeface="Graphik Regular" panose="020B0503030202060203" pitchFamily="34" charset="77"/>
                <a:cs typeface="Arial"/>
              </a:rPr>
              <a:t>A VISIT </a:t>
            </a:r>
            <a:br>
              <a:rPr lang="es-419" sz="3200" dirty="0">
                <a:solidFill>
                  <a:schemeClr val="bg1"/>
                </a:solidFill>
                <a:latin typeface="Graphik Regular" panose="020B0503030202060203" pitchFamily="34" charset="77"/>
                <a:cs typeface="Arial"/>
              </a:rPr>
            </a:br>
            <a:r>
              <a:rPr lang="es-419" sz="3200" dirty="0">
                <a:solidFill>
                  <a:schemeClr val="bg1"/>
                </a:solidFill>
                <a:latin typeface="Graphik Bold" panose="020B0503030202060203" pitchFamily="34" charset="77"/>
                <a:cs typeface="Arial"/>
              </a:rPr>
              <a:t>TO THE BANK</a:t>
            </a:r>
          </a:p>
        </p:txBody>
      </p:sp>
      <p:sp>
        <p:nvSpPr>
          <p:cNvPr id="50" name="Google Shape;50;p1"/>
          <p:cNvSpPr txBox="1"/>
          <p:nvPr/>
        </p:nvSpPr>
        <p:spPr>
          <a:xfrm>
            <a:off x="4938719" y="2165718"/>
            <a:ext cx="14576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noProof="0" dirty="0">
                <a:solidFill>
                  <a:srgbClr val="FFC000"/>
                </a:solidFill>
                <a:latin typeface="Calibri"/>
                <a:cs typeface="Calibri"/>
              </a:rPr>
              <a:t>Lesson</a:t>
            </a:r>
            <a:r>
              <a:rPr lang="en-US" sz="1600" b="1" noProof="0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05</a:t>
            </a:r>
            <a:endParaRPr lang="en-US" sz="1100" noProof="0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387103B4-ABC8-2608-1E4D-848643B3869D}"/>
              </a:ext>
            </a:extLst>
          </p:cNvPr>
          <p:cNvCxnSpPr>
            <a:cxnSpLocks/>
          </p:cNvCxnSpPr>
          <p:nvPr/>
        </p:nvCxnSpPr>
        <p:spPr>
          <a:xfrm>
            <a:off x="4938719" y="1011128"/>
            <a:ext cx="3736969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73EB6B04-E1DF-3354-ACB7-A7EC71C7D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9175" y="612094"/>
            <a:ext cx="1300444" cy="34895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BD14A-C94C-DD53-D0CA-0CC164FA5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C18ACE90-9150-B524-3087-2D1EC21482BB}"/>
              </a:ext>
            </a:extLst>
          </p:cNvPr>
          <p:cNvSpPr/>
          <p:nvPr/>
        </p:nvSpPr>
        <p:spPr>
          <a:xfrm>
            <a:off x="0" y="5198284"/>
            <a:ext cx="4603750" cy="516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atin typeface="Calibri" panose="020F0502020204030204" pitchFamily="34" charset="0"/>
            </a:endParaRPr>
          </a:p>
        </p:txBody>
      </p:sp>
      <p:sp>
        <p:nvSpPr>
          <p:cNvPr id="2" name="Google Shape;36;p1">
            <a:extLst>
              <a:ext uri="{FF2B5EF4-FFF2-40B4-BE49-F238E27FC236}">
                <a16:creationId xmlns:a16="http://schemas.microsoft.com/office/drawing/2014/main" id="{877CEC08-8CF7-CA90-FC17-BBEE4990E9DE}"/>
              </a:ext>
            </a:extLst>
          </p:cNvPr>
          <p:cNvSpPr txBox="1"/>
          <p:nvPr/>
        </p:nvSpPr>
        <p:spPr>
          <a:xfrm>
            <a:off x="570797" y="4527076"/>
            <a:ext cx="2140229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noProof="0" dirty="0">
                <a:solidFill>
                  <a:srgbClr val="033645"/>
                </a:solidFill>
                <a:latin typeface="Graphik Regular" panose="020B0503030202060203" pitchFamily="34" charset="77"/>
                <a:cs typeface="Calibri" panose="020F0502020204030204" pitchFamily="34" charset="0"/>
              </a:rPr>
              <a:t>ENGLISH</a:t>
            </a:r>
            <a:r>
              <a:rPr lang="en-US" sz="2800" noProof="0" dirty="0">
                <a:solidFill>
                  <a:srgbClr val="033645"/>
                </a:solidFill>
                <a:latin typeface="Graphik Bold" panose="020B0503030202060203" pitchFamily="34" charset="77"/>
                <a:cs typeface="Calibri" panose="020F0502020204030204" pitchFamily="34" charset="0"/>
              </a:rPr>
              <a:t> LEVEL B1 - II</a:t>
            </a:r>
            <a:endParaRPr lang="en-US" sz="4000" noProof="0" dirty="0">
              <a:solidFill>
                <a:srgbClr val="033645"/>
              </a:solidFill>
              <a:latin typeface="Graphik Bold" panose="020B0503030202060203" pitchFamily="34" charset="77"/>
              <a:cs typeface="Calibri" panose="020F050202020403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48379F6-CC42-CF1A-9C5A-D2FC91AD7539}"/>
              </a:ext>
            </a:extLst>
          </p:cNvPr>
          <p:cNvSpPr/>
          <p:nvPr/>
        </p:nvSpPr>
        <p:spPr>
          <a:xfrm>
            <a:off x="2893495" y="-10570"/>
            <a:ext cx="783156" cy="5736140"/>
          </a:xfrm>
          <a:prstGeom prst="rect">
            <a:avLst/>
          </a:prstGeom>
          <a:solidFill>
            <a:srgbClr val="FDC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atin typeface="Calibri" panose="020F0502020204030204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7B31485-BEC7-6D50-C0B7-6E04996CBE7A}"/>
              </a:ext>
            </a:extLst>
          </p:cNvPr>
          <p:cNvSpPr/>
          <p:nvPr/>
        </p:nvSpPr>
        <p:spPr>
          <a:xfrm>
            <a:off x="3676651" y="10570"/>
            <a:ext cx="2121231" cy="5715000"/>
          </a:xfrm>
          <a:prstGeom prst="rect">
            <a:avLst/>
          </a:prstGeom>
          <a:solidFill>
            <a:srgbClr val="0336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atin typeface="Calibri" panose="020F0502020204030204" pitchFamily="34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A639A89-5956-DE08-5F85-786AFD88E1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109" r="20674" b="1313"/>
          <a:stretch/>
        </p:blipFill>
        <p:spPr>
          <a:xfrm>
            <a:off x="5797882" y="0"/>
            <a:ext cx="3411901" cy="572557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298E5D9-8E41-244E-5978-B2490D09F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70184"/>
            <a:ext cx="484295" cy="656545"/>
          </a:xfrm>
          <a:prstGeom prst="rect">
            <a:avLst/>
          </a:prstGeom>
        </p:spPr>
      </p:pic>
      <p:sp>
        <p:nvSpPr>
          <p:cNvPr id="9" name="Google Shape;48;p1">
            <a:extLst>
              <a:ext uri="{FF2B5EF4-FFF2-40B4-BE49-F238E27FC236}">
                <a16:creationId xmlns:a16="http://schemas.microsoft.com/office/drawing/2014/main" id="{A6620EA0-50AA-DED5-D767-502678B5E91A}"/>
              </a:ext>
            </a:extLst>
          </p:cNvPr>
          <p:cNvSpPr/>
          <p:nvPr/>
        </p:nvSpPr>
        <p:spPr>
          <a:xfrm>
            <a:off x="3747059" y="2973200"/>
            <a:ext cx="174141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938">
              <a:buSzPts val="2000"/>
            </a:pPr>
            <a:r>
              <a:rPr lang="es-419" sz="1100" dirty="0">
                <a:solidFill>
                  <a:schemeClr val="bg1"/>
                </a:solidFill>
                <a:latin typeface="Graphik Regular" panose="020B0503030202060203" pitchFamily="34" charset="77"/>
                <a:sym typeface="Play"/>
              </a:rPr>
              <a:t>Learn to talk about </a:t>
            </a:r>
            <a:br>
              <a:rPr lang="es-419" sz="1100" dirty="0">
                <a:solidFill>
                  <a:schemeClr val="bg1"/>
                </a:solidFill>
                <a:latin typeface="Graphik Regular" panose="020B0503030202060203" pitchFamily="34" charset="77"/>
                <a:sym typeface="Play"/>
              </a:rPr>
            </a:br>
            <a:r>
              <a:rPr lang="es-419" sz="1100" b="1" dirty="0">
                <a:solidFill>
                  <a:schemeClr val="bg1"/>
                </a:solidFill>
                <a:latin typeface="Graphik Bold" panose="020B0503030202060203" pitchFamily="34" charset="77"/>
                <a:sym typeface="Play"/>
              </a:rPr>
              <a:t>a visit to the bank</a:t>
            </a:r>
          </a:p>
        </p:txBody>
      </p:sp>
      <p:sp>
        <p:nvSpPr>
          <p:cNvPr id="10" name="Google Shape;48;p1">
            <a:extLst>
              <a:ext uri="{FF2B5EF4-FFF2-40B4-BE49-F238E27FC236}">
                <a16:creationId xmlns:a16="http://schemas.microsoft.com/office/drawing/2014/main" id="{FA13B984-51D0-B3BE-B628-2372A644FB76}"/>
              </a:ext>
            </a:extLst>
          </p:cNvPr>
          <p:cNvSpPr/>
          <p:nvPr/>
        </p:nvSpPr>
        <p:spPr>
          <a:xfrm>
            <a:off x="3747059" y="3467237"/>
            <a:ext cx="148330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938">
              <a:buSzPts val="2000"/>
            </a:pPr>
            <a:r>
              <a:rPr lang="es-419" sz="1100" dirty="0">
                <a:solidFill>
                  <a:schemeClr val="bg1"/>
                </a:solidFill>
                <a:latin typeface="Graphik Regular" panose="020B0503030202060203" pitchFamily="34" charset="77"/>
                <a:sym typeface="Play"/>
              </a:rPr>
              <a:t>Using conditional </a:t>
            </a:r>
            <a:r>
              <a:rPr lang="es-419" sz="1100" b="1" dirty="0">
                <a:solidFill>
                  <a:schemeClr val="bg1"/>
                </a:solidFill>
                <a:latin typeface="Graphik Bold" panose="020B0503030202060203" pitchFamily="34" charset="77"/>
                <a:sym typeface="Play"/>
              </a:rPr>
              <a:t>sentences</a:t>
            </a: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A9F60575-488D-FD89-642D-460591927FAF}"/>
              </a:ext>
            </a:extLst>
          </p:cNvPr>
          <p:cNvGrpSpPr/>
          <p:nvPr/>
        </p:nvGrpSpPr>
        <p:grpSpPr>
          <a:xfrm>
            <a:off x="3063720" y="2947318"/>
            <a:ext cx="489729" cy="316419"/>
            <a:chOff x="3063720" y="2947318"/>
            <a:chExt cx="489729" cy="316419"/>
          </a:xfrm>
        </p:grpSpPr>
        <p:sp>
          <p:nvSpPr>
            <p:cNvPr id="14" name="Google Shape;36;p1">
              <a:extLst>
                <a:ext uri="{FF2B5EF4-FFF2-40B4-BE49-F238E27FC236}">
                  <a16:creationId xmlns:a16="http://schemas.microsoft.com/office/drawing/2014/main" id="{35D27EAC-8D03-9220-D25D-4A8AFACEDB97}"/>
                </a:ext>
              </a:extLst>
            </p:cNvPr>
            <p:cNvSpPr txBox="1"/>
            <p:nvPr/>
          </p:nvSpPr>
          <p:spPr>
            <a:xfrm>
              <a:off x="3063720" y="2947318"/>
              <a:ext cx="489729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2000" b="1" dirty="0">
                  <a:solidFill>
                    <a:schemeClr val="bg1"/>
                  </a:solidFill>
                  <a:latin typeface="Graphik Bold" panose="020B0503030202060203" pitchFamily="34" charset="77"/>
                  <a:ea typeface="Calibri"/>
                  <a:cs typeface="Calibri"/>
                  <a:sym typeface="Calibri"/>
                </a:rPr>
                <a:t>01</a:t>
              </a:r>
              <a:endParaRPr sz="2000" b="1" dirty="0">
                <a:solidFill>
                  <a:schemeClr val="bg1"/>
                </a:solidFill>
                <a:latin typeface="Graphik Bold" panose="020B0503030202060203" pitchFamily="34" charset="77"/>
              </a:endParaRPr>
            </a:p>
          </p:txBody>
        </p: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CAA21BF9-C03D-5CFA-1070-E9980362B025}"/>
                </a:ext>
              </a:extLst>
            </p:cNvPr>
            <p:cNvCxnSpPr>
              <a:cxnSpLocks/>
            </p:cNvCxnSpPr>
            <p:nvPr/>
          </p:nvCxnSpPr>
          <p:spPr>
            <a:xfrm>
              <a:off x="3166666" y="3263737"/>
              <a:ext cx="3067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76D6E705-C629-29D9-76DE-5E8F5AA1AAC4}"/>
              </a:ext>
            </a:extLst>
          </p:cNvPr>
          <p:cNvGrpSpPr/>
          <p:nvPr/>
        </p:nvGrpSpPr>
        <p:grpSpPr>
          <a:xfrm>
            <a:off x="3063720" y="3447773"/>
            <a:ext cx="489729" cy="317995"/>
            <a:chOff x="3063720" y="3447773"/>
            <a:chExt cx="489729" cy="317995"/>
          </a:xfrm>
        </p:grpSpPr>
        <p:sp>
          <p:nvSpPr>
            <p:cNvPr id="19" name="Google Shape;36;p1">
              <a:extLst>
                <a:ext uri="{FF2B5EF4-FFF2-40B4-BE49-F238E27FC236}">
                  <a16:creationId xmlns:a16="http://schemas.microsoft.com/office/drawing/2014/main" id="{FFD3AB13-3BE3-AF0A-D6EB-71B9971140B3}"/>
                </a:ext>
              </a:extLst>
            </p:cNvPr>
            <p:cNvSpPr txBox="1"/>
            <p:nvPr/>
          </p:nvSpPr>
          <p:spPr>
            <a:xfrm>
              <a:off x="3063720" y="3447773"/>
              <a:ext cx="489729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2000" b="1" dirty="0">
                  <a:solidFill>
                    <a:schemeClr val="bg1"/>
                  </a:solidFill>
                  <a:latin typeface="Graphik Bold" panose="020B0503030202060203" pitchFamily="34" charset="77"/>
                  <a:cs typeface="Calibri"/>
                  <a:sym typeface="Calibri"/>
                </a:rPr>
                <a:t>02</a:t>
              </a:r>
              <a:endParaRPr sz="2000" b="1" dirty="0">
                <a:solidFill>
                  <a:schemeClr val="bg1"/>
                </a:solidFill>
                <a:latin typeface="Graphik Bold" panose="020B0503030202060203" pitchFamily="34" charset="77"/>
              </a:endParaRPr>
            </a:p>
          </p:txBody>
        </p: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9A949C1C-8F49-ABB0-F113-3FAD12665C6F}"/>
                </a:ext>
              </a:extLst>
            </p:cNvPr>
            <p:cNvCxnSpPr>
              <a:cxnSpLocks/>
            </p:cNvCxnSpPr>
            <p:nvPr/>
          </p:nvCxnSpPr>
          <p:spPr>
            <a:xfrm>
              <a:off x="3166666" y="3765768"/>
              <a:ext cx="3067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9293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8;g332136580be_0_12">
            <a:extLst>
              <a:ext uri="{FF2B5EF4-FFF2-40B4-BE49-F238E27FC236}">
                <a16:creationId xmlns:a16="http://schemas.microsoft.com/office/drawing/2014/main" id="{5B901F06-CA8E-B1C3-6C4D-C3987395A99E}"/>
              </a:ext>
            </a:extLst>
          </p:cNvPr>
          <p:cNvSpPr txBox="1">
            <a:spLocks/>
          </p:cNvSpPr>
          <p:nvPr/>
        </p:nvSpPr>
        <p:spPr>
          <a:xfrm>
            <a:off x="506798" y="1426654"/>
            <a:ext cx="3885816" cy="161582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es-419" sz="1500" dirty="0">
                <a:solidFill>
                  <a:schemeClr val="dk1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Read the following  situations and answer the questions:</a:t>
            </a:r>
            <a:endParaRPr lang="es-419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7800" indent="-177800">
              <a:spcAft>
                <a:spcPts val="600"/>
              </a:spcAft>
              <a:buClr>
                <a:srgbClr val="FFC000"/>
              </a:buClr>
              <a:buSzPct val="100000"/>
              <a:buFont typeface="Arial" panose="020B0604020202020204" pitchFamily="34" charset="0"/>
              <a:buChar char="•"/>
            </a:pPr>
            <a:r>
              <a:rPr lang="es-419" sz="1500" b="1" dirty="0">
                <a:solidFill>
                  <a:schemeClr val="tx1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Situation A: </a:t>
            </a:r>
            <a:r>
              <a:rPr lang="es-419" sz="1500" dirty="0">
                <a:solidFill>
                  <a:schemeClr val="tx1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You need to withdraw money, but you forgot your bank card.</a:t>
            </a:r>
            <a:endParaRPr lang="es-419" sz="15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7800" indent="-177800">
              <a:spcAft>
                <a:spcPts val="600"/>
              </a:spcAft>
              <a:buClr>
                <a:srgbClr val="FFC000"/>
              </a:buClr>
              <a:buSzPct val="100000"/>
              <a:buFont typeface="Arial" panose="020B0604020202020204" pitchFamily="34" charset="0"/>
              <a:buChar char="•"/>
            </a:pPr>
            <a:r>
              <a:rPr lang="es-419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Situation B: </a:t>
            </a:r>
            <a:r>
              <a:rPr lang="es-419" sz="1500" dirty="0">
                <a:solidFill>
                  <a:schemeClr val="tx1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You want to open a bank account but don’t know the requirements.</a:t>
            </a:r>
            <a:endParaRPr lang="es-419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dondear rectángulo de esquina del mismo lado 2">
            <a:extLst>
              <a:ext uri="{FF2B5EF4-FFF2-40B4-BE49-F238E27FC236}">
                <a16:creationId xmlns:a16="http://schemas.microsoft.com/office/drawing/2014/main" id="{F135E4FB-5319-5565-264A-2540208F9FA4}"/>
              </a:ext>
            </a:extLst>
          </p:cNvPr>
          <p:cNvSpPr/>
          <p:nvPr/>
        </p:nvSpPr>
        <p:spPr>
          <a:xfrm rot="16200000">
            <a:off x="2214647" y="-866473"/>
            <a:ext cx="470122" cy="3885819"/>
          </a:xfrm>
          <a:prstGeom prst="round2SameRect">
            <a:avLst>
              <a:gd name="adj1" fmla="val 35957"/>
              <a:gd name="adj2" fmla="val 0"/>
            </a:avLst>
          </a:prstGeom>
          <a:solidFill>
            <a:srgbClr val="FDC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0BB16BB-4719-364B-9132-A92AD5E9FE18}"/>
              </a:ext>
            </a:extLst>
          </p:cNvPr>
          <p:cNvSpPr txBox="1"/>
          <p:nvPr/>
        </p:nvSpPr>
        <p:spPr>
          <a:xfrm>
            <a:off x="1129248" y="926566"/>
            <a:ext cx="2652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419" sz="1600" b="1" dirty="0">
                <a:latin typeface="Calibri" panose="020F0502020204030204" pitchFamily="34" charset="0"/>
                <a:cs typeface="Calibri" panose="020F0502020204030204" pitchFamily="34" charset="0"/>
              </a:rPr>
              <a:t>A visit to the Bank Context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5B502B-F008-41FC-5575-C0424D01691B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4038053" y="1133636"/>
            <a:ext cx="360362" cy="17986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2F2C83D-03C7-4B10-A5DA-894E84A711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6797" y="3221763"/>
            <a:ext cx="8133966" cy="1975712"/>
          </a:xfrm>
          <a:prstGeom prst="rect">
            <a:avLst/>
          </a:prstGeom>
        </p:spPr>
      </p:pic>
      <p:sp>
        <p:nvSpPr>
          <p:cNvPr id="8" name="Google Shape;148;g332136580be_0_12">
            <a:extLst>
              <a:ext uri="{FF2B5EF4-FFF2-40B4-BE49-F238E27FC236}">
                <a16:creationId xmlns:a16="http://schemas.microsoft.com/office/drawing/2014/main" id="{1BD2DAEF-FA4B-BE47-3864-0A89DA170BCA}"/>
              </a:ext>
            </a:extLst>
          </p:cNvPr>
          <p:cNvSpPr txBox="1">
            <a:spLocks/>
          </p:cNvSpPr>
          <p:nvPr/>
        </p:nvSpPr>
        <p:spPr>
          <a:xfrm>
            <a:off x="4745512" y="1426654"/>
            <a:ext cx="3885816" cy="1538883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7800" indent="-177800">
              <a:spcAft>
                <a:spcPts val="600"/>
              </a:spcAft>
              <a:buClr>
                <a:srgbClr val="FFC000"/>
              </a:buClr>
              <a:buSzPct val="100000"/>
              <a:buFont typeface="Arial" panose="020B0604020202020204" pitchFamily="34" charset="0"/>
              <a:buChar char="•"/>
            </a:pPr>
            <a:r>
              <a:rPr lang="es-419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Situation C: </a:t>
            </a:r>
            <a:r>
              <a:rPr lang="es-419" sz="1500" dirty="0">
                <a:solidFill>
                  <a:schemeClr val="tx1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You are traveling abroad and need to exchange currency.</a:t>
            </a:r>
            <a:endParaRPr lang="es-419" sz="15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es-419" sz="1500" b="1" dirty="0">
                <a:solidFill>
                  <a:schemeClr val="dk1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Discussion Questions:</a:t>
            </a:r>
            <a:endParaRPr lang="es-419" sz="15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7800" indent="-177800">
              <a:buClr>
                <a:srgbClr val="FFC000"/>
              </a:buClr>
              <a:buSzPct val="100000"/>
              <a:buFont typeface="Arial"/>
              <a:buChar char="•"/>
            </a:pPr>
            <a:r>
              <a:rPr lang="es-419" sz="1500" dirty="0">
                <a:solidFill>
                  <a:schemeClr val="dk1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How  would you handle these situations?</a:t>
            </a:r>
            <a:endParaRPr lang="es-419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7800" indent="-177800">
              <a:buClr>
                <a:srgbClr val="FFC000"/>
              </a:buClr>
              <a:buSzPct val="100000"/>
              <a:buFont typeface="Arial"/>
              <a:buChar char="•"/>
            </a:pPr>
            <a:r>
              <a:rPr lang="es-419" sz="1500" dirty="0">
                <a:solidFill>
                  <a:schemeClr val="dk1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What questions would you ask a bank teller?</a:t>
            </a:r>
            <a:endParaRPr lang="es-419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7800" indent="-177800">
              <a:buClr>
                <a:srgbClr val="FFC000"/>
              </a:buClr>
              <a:buSzPct val="100000"/>
              <a:buFont typeface="Arial"/>
              <a:buChar char="•"/>
            </a:pPr>
            <a:r>
              <a:rPr lang="es-419" sz="1500" dirty="0">
                <a:solidFill>
                  <a:schemeClr val="dk1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Have you ever experienced a similar situation?</a:t>
            </a:r>
            <a:endParaRPr lang="es-419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Google Shape;187;p11">
            <a:extLst>
              <a:ext uri="{FF2B5EF4-FFF2-40B4-BE49-F238E27FC236}">
                <a16:creationId xmlns:a16="http://schemas.microsoft.com/office/drawing/2014/main" id="{A059D1F9-8111-A044-EE66-AC54A886E997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>
              <a:lnSpc>
                <a:spcPct val="90000"/>
              </a:lnSpc>
              <a:buSzPts val="4400"/>
            </a:pPr>
            <a:r>
              <a:rPr lang="es-419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A VISIT TO THE BANK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8;g332136580be_0_12">
            <a:extLst>
              <a:ext uri="{FF2B5EF4-FFF2-40B4-BE49-F238E27FC236}">
                <a16:creationId xmlns:a16="http://schemas.microsoft.com/office/drawing/2014/main" id="{C3485CEF-11A8-6703-8FE1-34E70FF951F0}"/>
              </a:ext>
            </a:extLst>
          </p:cNvPr>
          <p:cNvSpPr txBox="1">
            <a:spLocks/>
          </p:cNvSpPr>
          <p:nvPr/>
        </p:nvSpPr>
        <p:spPr>
          <a:xfrm>
            <a:off x="506798" y="1426654"/>
            <a:ext cx="4802958" cy="3893374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85738" indent="-185738">
              <a:buClr>
                <a:srgbClr val="FEC212"/>
              </a:buClr>
              <a:buSzPct val="100000"/>
              <a:buFont typeface="Arial"/>
              <a:buChar char="•"/>
            </a:pPr>
            <a:r>
              <a:rPr lang="es-419" sz="1500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Zero Conditional: Used for facts and rules</a:t>
            </a:r>
            <a:endParaRPr lang="es-419" sz="1500" b="1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5738" indent="-185738">
              <a:spcAft>
                <a:spcPts val="600"/>
              </a:spcAft>
              <a:buClr>
                <a:srgbClr val="FEC212"/>
              </a:buClr>
              <a:buSzPct val="100000"/>
              <a:buFont typeface="Arial"/>
              <a:buChar char="•"/>
            </a:pPr>
            <a:r>
              <a:rPr lang="es-419" sz="1500" i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"If you enter the wrong PIN three times, your card gets blocked.“</a:t>
            </a:r>
            <a:endParaRPr lang="es-419" sz="1500" i="1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5738" indent="-185738">
              <a:buClr>
                <a:srgbClr val="FEC212"/>
              </a:buClr>
              <a:buSzPct val="100000"/>
              <a:buFont typeface="Arial"/>
              <a:buChar char="•"/>
            </a:pPr>
            <a:r>
              <a:rPr lang="es-419" sz="1500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First Conditional: Used for future actions based on a condition</a:t>
            </a:r>
            <a:endParaRPr lang="es-419" sz="1500" b="1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5738" indent="-185738">
              <a:buClr>
                <a:srgbClr val="FEC212"/>
              </a:buClr>
              <a:buSzPct val="100000"/>
              <a:buFont typeface="Arial"/>
              <a:buChar char="•"/>
            </a:pPr>
            <a:r>
              <a:rPr lang="es-419" sz="1500" i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"If I don’t bring my ID, I won’t be able to open an account.“</a:t>
            </a:r>
            <a:endParaRPr lang="es-419" sz="1500" i="1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FEC212"/>
              </a:buClr>
              <a:buSzPct val="100000"/>
            </a:pPr>
            <a:endParaRPr lang="es-419" sz="15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Play"/>
            </a:endParaRPr>
          </a:p>
          <a:p>
            <a:pPr>
              <a:buClr>
                <a:srgbClr val="FEC212"/>
              </a:buClr>
              <a:buSzPct val="100000"/>
            </a:pPr>
            <a:r>
              <a:rPr lang="es-419" sz="1500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Activity:</a:t>
            </a:r>
            <a:endParaRPr lang="es-419" sz="1500" b="1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FEC212"/>
              </a:buClr>
              <a:buSzPct val="100000"/>
            </a:pPr>
            <a:r>
              <a:rPr lang="es-419" sz="15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Complete the sentences using the correct conditional form:</a:t>
            </a:r>
            <a:endParaRPr lang="es-419" sz="15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5738" lvl="1" indent="-185738">
              <a:spcAft>
                <a:spcPts val="600"/>
              </a:spcAft>
              <a:buClr>
                <a:srgbClr val="FEC212"/>
              </a:buClr>
              <a:buSzPct val="100000"/>
              <a:buFont typeface="Arial" panose="020B0604020202020204" pitchFamily="34" charset="0"/>
              <a:buChar char="•"/>
            </a:pPr>
            <a:r>
              <a:rPr lang="es-419" sz="15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you _______ (lose) your bank card, you _______ (need) to report it immediately.</a:t>
            </a:r>
          </a:p>
          <a:p>
            <a:pPr marL="185738" lvl="1" indent="-185738">
              <a:spcAft>
                <a:spcPts val="600"/>
              </a:spcAft>
              <a:buClr>
                <a:srgbClr val="FEC212"/>
              </a:buClr>
              <a:buSzPct val="100000"/>
              <a:buFont typeface="Arial" panose="020B0604020202020204" pitchFamily="34" charset="0"/>
              <a:buChar char="•"/>
            </a:pPr>
            <a:r>
              <a:rPr lang="es-419" sz="15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 you _______ (deposit) money, the bank _______ (give) you a receipt.</a:t>
            </a:r>
          </a:p>
          <a:p>
            <a:pPr marL="185738" lvl="1" indent="-185738">
              <a:spcAft>
                <a:spcPts val="600"/>
              </a:spcAft>
              <a:buClr>
                <a:srgbClr val="FEC212"/>
              </a:buClr>
              <a:buSzPct val="100000"/>
              <a:buFont typeface="Arial" panose="020B0604020202020204" pitchFamily="34" charset="0"/>
              <a:buChar char="•"/>
            </a:pPr>
            <a:r>
              <a:rPr lang="es-419" sz="15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the ATM _______ (not work), you _______ (have to) go inside the bank.</a:t>
            </a:r>
            <a:endParaRPr lang="es-419" sz="800" dirty="0">
              <a:solidFill>
                <a:schemeClr val="dk1"/>
              </a:solidFill>
              <a:latin typeface="Calibri" panose="020F0502020204030204" pitchFamily="34" charset="0"/>
              <a:ea typeface="Play"/>
              <a:cs typeface="Calibri" panose="020F0502020204030204" pitchFamily="34" charset="0"/>
              <a:sym typeface="Play"/>
            </a:endParaRPr>
          </a:p>
        </p:txBody>
      </p:sp>
      <p:sp>
        <p:nvSpPr>
          <p:cNvPr id="3" name="Redondear rectángulo de esquina del mismo lado 2">
            <a:extLst>
              <a:ext uri="{FF2B5EF4-FFF2-40B4-BE49-F238E27FC236}">
                <a16:creationId xmlns:a16="http://schemas.microsoft.com/office/drawing/2014/main" id="{D41F86F8-D41D-3750-7A68-0243C106CF38}"/>
              </a:ext>
            </a:extLst>
          </p:cNvPr>
          <p:cNvSpPr/>
          <p:nvPr/>
        </p:nvSpPr>
        <p:spPr>
          <a:xfrm rot="16200000">
            <a:off x="2214647" y="-866473"/>
            <a:ext cx="470122" cy="3885819"/>
          </a:xfrm>
          <a:prstGeom prst="round2SameRect">
            <a:avLst>
              <a:gd name="adj1" fmla="val 35957"/>
              <a:gd name="adj2" fmla="val 0"/>
            </a:avLst>
          </a:prstGeom>
          <a:solidFill>
            <a:srgbClr val="FDC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8C5B3D1-1351-2EFB-EA66-CBE2DA4DB673}"/>
              </a:ext>
            </a:extLst>
          </p:cNvPr>
          <p:cNvSpPr txBox="1"/>
          <p:nvPr/>
        </p:nvSpPr>
        <p:spPr>
          <a:xfrm>
            <a:off x="1129248" y="926566"/>
            <a:ext cx="2652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419" sz="1600" b="1" dirty="0">
                <a:latin typeface="Calibri" panose="020F0502020204030204" pitchFamily="34" charset="0"/>
                <a:cs typeface="Calibri" panose="020F0502020204030204" pitchFamily="34" charset="0"/>
              </a:rPr>
              <a:t>Conditional Sentences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D5AA95B-9542-A62E-D26E-1277CDAB5DA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4038053" y="1133636"/>
            <a:ext cx="360362" cy="17986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D1F257A-D28D-34ED-4FB3-0A34A1FD20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66046" y="841375"/>
            <a:ext cx="3577954" cy="4356100"/>
          </a:xfrm>
          <a:prstGeom prst="rect">
            <a:avLst/>
          </a:prstGeom>
        </p:spPr>
      </p:pic>
      <p:sp>
        <p:nvSpPr>
          <p:cNvPr id="9" name="Google Shape;187;p11">
            <a:extLst>
              <a:ext uri="{FF2B5EF4-FFF2-40B4-BE49-F238E27FC236}">
                <a16:creationId xmlns:a16="http://schemas.microsoft.com/office/drawing/2014/main" id="{B4F0EFF5-FFF1-D9BB-BDC8-409CBA4F2EA5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>
              <a:lnSpc>
                <a:spcPct val="90000"/>
              </a:lnSpc>
              <a:buSzPts val="4400"/>
            </a:pPr>
            <a:r>
              <a:rPr lang="es-419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A VISIT TO THE BANK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dondear rectángulo de esquina del mismo lado 1">
            <a:extLst>
              <a:ext uri="{FF2B5EF4-FFF2-40B4-BE49-F238E27FC236}">
                <a16:creationId xmlns:a16="http://schemas.microsoft.com/office/drawing/2014/main" id="{12C9A59A-9139-3348-1977-C5F4D09345DA}"/>
              </a:ext>
            </a:extLst>
          </p:cNvPr>
          <p:cNvSpPr/>
          <p:nvPr/>
        </p:nvSpPr>
        <p:spPr>
          <a:xfrm rot="16200000">
            <a:off x="2214647" y="-866473"/>
            <a:ext cx="470122" cy="3885819"/>
          </a:xfrm>
          <a:prstGeom prst="round2SameRect">
            <a:avLst>
              <a:gd name="adj1" fmla="val 35957"/>
              <a:gd name="adj2" fmla="val 0"/>
            </a:avLst>
          </a:prstGeom>
          <a:solidFill>
            <a:srgbClr val="EF46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6A8CDFE-C169-893E-25D0-171BD9185014}"/>
              </a:ext>
            </a:extLst>
          </p:cNvPr>
          <p:cNvSpPr txBox="1"/>
          <p:nvPr/>
        </p:nvSpPr>
        <p:spPr>
          <a:xfrm>
            <a:off x="1129248" y="926566"/>
            <a:ext cx="2652515" cy="312650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lvl="1" algn="ctr">
              <a:lnSpc>
                <a:spcPct val="115000"/>
              </a:lnSpc>
              <a:spcAft>
                <a:spcPts val="800"/>
              </a:spcAft>
              <a:buSzPts val="1000"/>
              <a:tabLst>
                <a:tab pos="914400" algn="l"/>
              </a:tabLst>
            </a:pPr>
            <a:r>
              <a:rPr lang="es-PE" sz="1600" b="1" kern="100" dirty="0">
                <a:solidFill>
                  <a:schemeClr val="bg1"/>
                </a:solidFill>
                <a:latin typeface="Calibri" panose="020F0502020204030204" pitchFamily="34" charset="0"/>
                <a:ea typeface="Aptos" panose="02110004020202020204"/>
                <a:cs typeface="Calibri" panose="020F0502020204030204" pitchFamily="34" charset="0"/>
              </a:rPr>
              <a:t>Fill in the Blanks:</a:t>
            </a:r>
          </a:p>
        </p:txBody>
      </p:sp>
      <p:sp>
        <p:nvSpPr>
          <p:cNvPr id="4" name="Google Shape;181;p11">
            <a:extLst>
              <a:ext uri="{FF2B5EF4-FFF2-40B4-BE49-F238E27FC236}">
                <a16:creationId xmlns:a16="http://schemas.microsoft.com/office/drawing/2014/main" id="{A54F44AF-6B01-6AD3-0F54-5487AF1AEEB4}"/>
              </a:ext>
            </a:extLst>
          </p:cNvPr>
          <p:cNvSpPr txBox="1"/>
          <p:nvPr/>
        </p:nvSpPr>
        <p:spPr>
          <a:xfrm>
            <a:off x="509541" y="1603759"/>
            <a:ext cx="3883077" cy="330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s-419" sz="1500" b="1" dirty="0">
                <a:solidFill>
                  <a:schemeClr val="dk1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Role Play: </a:t>
            </a:r>
            <a:r>
              <a:rPr lang="es-419" sz="1500" dirty="0">
                <a:solidFill>
                  <a:schemeClr val="dk1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work in pairs and </a:t>
            </a:r>
            <a:r>
              <a:rPr lang="en-US" sz="1500" dirty="0">
                <a:solidFill>
                  <a:schemeClr val="dk1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create</a:t>
            </a:r>
            <a:r>
              <a:rPr lang="es-419" sz="1500" dirty="0">
                <a:solidFill>
                  <a:schemeClr val="dk1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 a short dialogue for each scenario, then share it </a:t>
            </a:r>
            <a:br>
              <a:rPr lang="es-419" sz="1500" dirty="0">
                <a:solidFill>
                  <a:schemeClr val="dk1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</a:br>
            <a:r>
              <a:rPr lang="es-419" sz="1500" dirty="0">
                <a:solidFill>
                  <a:schemeClr val="dk1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to the class.</a:t>
            </a:r>
          </a:p>
          <a:p>
            <a:pPr marL="185738" lvl="3" indent="-176213">
              <a:spcAft>
                <a:spcPts val="600"/>
              </a:spcAft>
              <a:buClr>
                <a:srgbClr val="EF4639"/>
              </a:buClr>
              <a:buSzPct val="100000"/>
              <a:buFont typeface="Arial" panose="020B0604020202020204" pitchFamily="34" charset="0"/>
              <a:buChar char="•"/>
              <a:tabLst>
                <a:tab pos="1828800" algn="l"/>
              </a:tabLst>
            </a:pPr>
            <a:r>
              <a:rPr lang="es-419" sz="1500" b="1" kern="100" dirty="0">
                <a:solidFill>
                  <a:srgbClr val="F04638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Scenario 1: </a:t>
            </a:r>
            <a:r>
              <a:rPr lang="es-419" sz="1500" kern="10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A customer wants to open a new account but doesn’t know what documents are required</a:t>
            </a:r>
            <a:r>
              <a:rPr lang="es-419" sz="1500" i="1" kern="10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.</a:t>
            </a:r>
            <a:endParaRPr lang="es-419" sz="1500" i="1" kern="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5738" lvl="3" indent="-176213">
              <a:spcAft>
                <a:spcPts val="600"/>
              </a:spcAft>
              <a:buClr>
                <a:srgbClr val="EF4639"/>
              </a:buClr>
              <a:buSzPct val="100000"/>
              <a:buFont typeface="Arial" panose="020B0604020202020204" pitchFamily="34" charset="0"/>
              <a:buChar char="•"/>
              <a:tabLst>
                <a:tab pos="1828800" algn="l"/>
              </a:tabLst>
            </a:pPr>
            <a:r>
              <a:rPr lang="es-419" sz="1500" b="1" kern="100" dirty="0">
                <a:solidFill>
                  <a:srgbClr val="F04638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Scenario 2: </a:t>
            </a:r>
            <a:r>
              <a:rPr lang="es-419" sz="1500" kern="10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A customer is at the bank to report a lost credit card.</a:t>
            </a:r>
            <a:endParaRPr lang="es-419" sz="1500" kern="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5738" lvl="3" indent="-176213">
              <a:spcAft>
                <a:spcPts val="600"/>
              </a:spcAft>
              <a:buClr>
                <a:srgbClr val="EF4639"/>
              </a:buClr>
              <a:buSzPct val="100000"/>
              <a:buFont typeface="Arial" panose="020B0604020202020204" pitchFamily="34" charset="0"/>
              <a:buChar char="•"/>
              <a:tabLst>
                <a:tab pos="1828800" algn="l"/>
              </a:tabLst>
            </a:pPr>
            <a:r>
              <a:rPr lang="es-419" sz="1500" b="1" kern="100" dirty="0">
                <a:solidFill>
                  <a:srgbClr val="F04638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Scenario 3: </a:t>
            </a:r>
            <a:r>
              <a:rPr lang="es-419" sz="1500" kern="10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A customer needs help withdrawing money from an ATM. </a:t>
            </a:r>
            <a:endParaRPr lang="es-419" sz="1500" kern="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419" sz="1500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Instructions:</a:t>
            </a:r>
            <a:endParaRPr lang="es-419" sz="15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419" sz="15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student plays the </a:t>
            </a:r>
            <a:r>
              <a:rPr lang="es-419" sz="1500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</a:t>
            </a:r>
            <a:r>
              <a:rPr lang="es-419" sz="15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the other plays the </a:t>
            </a:r>
            <a:r>
              <a:rPr lang="es-419" sz="1500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bank </a:t>
            </a:r>
            <a:r>
              <a:rPr lang="es-419" sz="1500" b="1" dirty="0" err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employee</a:t>
            </a:r>
            <a:r>
              <a:rPr lang="es-419" sz="15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s-419" sz="1500" dirty="0" err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Switch</a:t>
            </a:r>
            <a:r>
              <a:rPr lang="es-419" sz="15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roles.</a:t>
            </a:r>
            <a:endParaRPr lang="es-419" sz="1500" dirty="0">
              <a:solidFill>
                <a:schemeClr val="dk1"/>
              </a:solidFill>
              <a:latin typeface="Calibri" panose="020F0502020204030204" pitchFamily="34" charset="0"/>
              <a:ea typeface="Play"/>
              <a:cs typeface="Calibri" panose="020F0502020204030204" pitchFamily="34" charset="0"/>
              <a:sym typeface="Play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DA96FB6-51AB-7B99-CBCD-CDAE302036F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4038053" y="1133636"/>
            <a:ext cx="360362" cy="17986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C1FAA06-C92D-2619-94BF-C2DCA462A1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45587" y="841375"/>
            <a:ext cx="3895176" cy="4356100"/>
          </a:xfrm>
          <a:prstGeom prst="rect">
            <a:avLst/>
          </a:prstGeom>
        </p:spPr>
      </p:pic>
      <p:sp>
        <p:nvSpPr>
          <p:cNvPr id="7" name="Google Shape;187;p11">
            <a:extLst>
              <a:ext uri="{FF2B5EF4-FFF2-40B4-BE49-F238E27FC236}">
                <a16:creationId xmlns:a16="http://schemas.microsoft.com/office/drawing/2014/main" id="{92B1989E-ACC2-3079-41B9-B40A7E721CC7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>
              <a:lnSpc>
                <a:spcPct val="90000"/>
              </a:lnSpc>
              <a:buSzPts val="4400"/>
            </a:pPr>
            <a:r>
              <a:rPr lang="es-419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A VISIT TO THE BANK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5" descr="Vectores e ilustraciones de Alumnos Clase para descargar gratis | Freepik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06029" y="1308853"/>
            <a:ext cx="4237517" cy="336310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7E9A9262-B2CD-905C-8AD4-21A85E266EF8}"/>
              </a:ext>
            </a:extLst>
          </p:cNvPr>
          <p:cNvSpPr/>
          <p:nvPr/>
        </p:nvSpPr>
        <p:spPr>
          <a:xfrm>
            <a:off x="506793" y="1335379"/>
            <a:ext cx="4844435" cy="3658040"/>
          </a:xfrm>
          <a:prstGeom prst="roundRect">
            <a:avLst>
              <a:gd name="adj" fmla="val 611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8000" tIns="144000" rIns="0" rtlCol="0" anchor="t"/>
          <a:lstStyle/>
          <a:p>
            <a:pPr marL="6350">
              <a:buSzPts val="1000"/>
              <a:tabLst>
                <a:tab pos="1371600" algn="l"/>
              </a:tabLst>
            </a:pPr>
            <a:endParaRPr lang="en-US" sz="1600" b="1" dirty="0">
              <a:solidFill>
                <a:srgbClr val="033646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9D83853-32EA-9EC9-22BF-9792F44BCC83}"/>
              </a:ext>
            </a:extLst>
          </p:cNvPr>
          <p:cNvSpPr txBox="1"/>
          <p:nvPr/>
        </p:nvSpPr>
        <p:spPr>
          <a:xfrm>
            <a:off x="738019" y="2071416"/>
            <a:ext cx="4159102" cy="25237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563" indent="-182563">
              <a:spcAft>
                <a:spcPts val="600"/>
              </a:spcAft>
              <a:buClr>
                <a:srgbClr val="FEC212"/>
              </a:buClr>
              <a:buSzPct val="100000"/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chemeClr val="dk1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What was the most useful phrase or grammar structure today?</a:t>
            </a:r>
            <a:endParaRPr lang="es-P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2563" indent="-182563">
              <a:spcAft>
                <a:spcPts val="600"/>
              </a:spcAft>
              <a:buClr>
                <a:srgbClr val="FEC212"/>
              </a:buClr>
              <a:buSzPct val="100000"/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chemeClr val="dk1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Do you feel more confident talking about banking transactions</a:t>
            </a:r>
            <a:r>
              <a:rPr lang="es-PE" sz="16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 </a:t>
            </a:r>
            <a:endParaRPr lang="es-P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2563" indent="-182563">
              <a:spcAft>
                <a:spcPts val="600"/>
              </a:spcAft>
              <a:buClr>
                <a:srgbClr val="FEC212"/>
              </a:buClr>
              <a:buSzPct val="100000"/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should you do if you lose your ATM card?</a:t>
            </a:r>
          </a:p>
          <a:p>
            <a:pPr marL="182563" indent="-182563">
              <a:spcAft>
                <a:spcPts val="600"/>
              </a:spcAft>
              <a:buClr>
                <a:srgbClr val="FEC212"/>
              </a:buClr>
              <a:buSzPct val="100000"/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do you ask about your account balance at the bank?</a:t>
            </a:r>
          </a:p>
          <a:p>
            <a:pPr marL="182563" indent="-182563">
              <a:spcAft>
                <a:spcPts val="600"/>
              </a:spcAft>
              <a:buClr>
                <a:srgbClr val="FEC212"/>
              </a:buClr>
              <a:buSzPct val="100000"/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Complete: </a:t>
            </a:r>
            <a:r>
              <a:rPr lang="es-PE" sz="1600" i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"If I deposit money today, it ________ (be) available tomorrow."</a:t>
            </a:r>
            <a:endParaRPr lang="es-PE" sz="16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Google Shape;147;p10">
            <a:extLst>
              <a:ext uri="{FF2B5EF4-FFF2-40B4-BE49-F238E27FC236}">
                <a16:creationId xmlns:a16="http://schemas.microsoft.com/office/drawing/2014/main" id="{514CD115-7825-32B9-11D1-B3256FCDDB58}"/>
              </a:ext>
            </a:extLst>
          </p:cNvPr>
          <p:cNvSpPr txBox="1">
            <a:spLocks/>
          </p:cNvSpPr>
          <p:nvPr/>
        </p:nvSpPr>
        <p:spPr>
          <a:xfrm>
            <a:off x="738018" y="1543571"/>
            <a:ext cx="4159102" cy="376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3000"/>
            </a:pPr>
            <a:r>
              <a:rPr lang="es-419" sz="1600" b="1" dirty="0">
                <a:solidFill>
                  <a:srgbClr val="033646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Play"/>
              </a:rPr>
              <a:t>CLASS DISCUSSION: REFLECT AND APPLY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38824D5-AB32-CE44-A4B3-9D89B8AF09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8880" y="1335379"/>
            <a:ext cx="3628328" cy="3658040"/>
          </a:xfrm>
          <a:prstGeom prst="rect">
            <a:avLst/>
          </a:prstGeom>
        </p:spPr>
      </p:pic>
      <p:sp>
        <p:nvSpPr>
          <p:cNvPr id="6" name="Google Shape;187;p11">
            <a:extLst>
              <a:ext uri="{FF2B5EF4-FFF2-40B4-BE49-F238E27FC236}">
                <a16:creationId xmlns:a16="http://schemas.microsoft.com/office/drawing/2014/main" id="{65D15F86-19A9-A87A-0BA8-EFDC11F140BF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>
              <a:lnSpc>
                <a:spcPct val="90000"/>
              </a:lnSpc>
              <a:buSzPts val="4400"/>
            </a:pPr>
            <a:r>
              <a:rPr lang="es-419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A VISIT TO THE BANK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9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0336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71E2C15-C51F-B7FD-5952-2A47C888C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38" y="4415482"/>
            <a:ext cx="2500129" cy="67086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428</Words>
  <Application>Microsoft Office PowerPoint</Application>
  <PresentationFormat>Presentación en pantalla (16:10)</PresentationFormat>
  <Paragraphs>51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4" baseType="lpstr">
      <vt:lpstr>Calibri</vt:lpstr>
      <vt:lpstr>Aptos</vt:lpstr>
      <vt:lpstr>Arial</vt:lpstr>
      <vt:lpstr>Graphik Bold</vt:lpstr>
      <vt:lpstr>Play</vt:lpstr>
      <vt:lpstr>Graphik Regular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Romy Repetto</dc:creator>
  <cp:lastModifiedBy>Eduardo Enrique Haro Yanqui</cp:lastModifiedBy>
  <cp:revision>24</cp:revision>
  <dcterms:created xsi:type="dcterms:W3CDTF">2025-02-25T17:20:30Z</dcterms:created>
  <dcterms:modified xsi:type="dcterms:W3CDTF">2025-03-28T20:19:14Z</dcterms:modified>
</cp:coreProperties>
</file>